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2" r:id="rId2"/>
    <p:sldId id="334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/>
          <p:nvPr/>
        </p:nvPicPr>
        <p:blipFill>
          <a:blip r:embed="rId1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CAFEC43-F29B-6761-9A28-1674C7E7101E}"/>
              </a:ext>
            </a:extLst>
          </p:cNvPr>
          <p:cNvSpPr txBox="1">
            <a:spLocks/>
          </p:cNvSpPr>
          <p:nvPr/>
        </p:nvSpPr>
        <p:spPr>
          <a:xfrm>
            <a:off x="714240" y="1405698"/>
            <a:ext cx="6648120" cy="156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5000" spc="-1" dirty="0">
                <a:solidFill>
                  <a:schemeClr val="dk1"/>
                </a:solidFill>
                <a:latin typeface="Raleway ExtraBold"/>
                <a:ea typeface="Raleway ExtraBold"/>
              </a:rPr>
              <a:t>Computação em Nuvem</a:t>
            </a:r>
            <a:endParaRPr lang="fr-FR" sz="5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C8A2D28-58B0-697E-FB32-E73F467250FB}"/>
              </a:ext>
            </a:extLst>
          </p:cNvPr>
          <p:cNvSpPr txBox="1">
            <a:spLocks/>
          </p:cNvSpPr>
          <p:nvPr/>
        </p:nvSpPr>
        <p:spPr>
          <a:xfrm>
            <a:off x="714240" y="3280639"/>
            <a:ext cx="606708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pt-BR" sz="2500" b="1" spc="-1" dirty="0">
                <a:solidFill>
                  <a:schemeClr val="accent5">
                    <a:lumMod val="75000"/>
                  </a:schemeClr>
                </a:solidFill>
                <a:latin typeface="Raleway Medium"/>
                <a:ea typeface="Raleway Medium"/>
              </a:rPr>
              <a:t>AULA 02: </a:t>
            </a:r>
          </a:p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pt-BR" sz="2500" b="1" spc="-1" dirty="0">
                <a:solidFill>
                  <a:schemeClr val="dk1"/>
                </a:solidFill>
                <a:latin typeface="Raleway Medium"/>
                <a:ea typeface="Raleway Medium"/>
              </a:rPr>
              <a:t>Modelos de Serviço em Nuvem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40183B-F7ED-DDCC-200A-64078A7F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03" r="18653"/>
          <a:stretch>
            <a:fillRect/>
          </a:stretch>
        </p:blipFill>
        <p:spPr>
          <a:xfrm>
            <a:off x="6425334" y="0"/>
            <a:ext cx="5764858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PlaceHolder 2">
            <a:extLst>
              <a:ext uri="{FF2B5EF4-FFF2-40B4-BE49-F238E27FC236}">
                <a16:creationId xmlns:a16="http://schemas.microsoft.com/office/drawing/2014/main" id="{8DCCE07A-7671-930C-5670-279871008D6B}"/>
              </a:ext>
            </a:extLst>
          </p:cNvPr>
          <p:cNvSpPr txBox="1">
            <a:spLocks/>
          </p:cNvSpPr>
          <p:nvPr/>
        </p:nvSpPr>
        <p:spPr>
          <a:xfrm>
            <a:off x="714240" y="5203179"/>
            <a:ext cx="606708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2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2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2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66F714-1823-8F96-DF0B-734E33F55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24" y="370884"/>
            <a:ext cx="4031296" cy="7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64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C13D4-4482-BF1C-1E2F-85977C46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2F9F2E43-3001-EE05-722E-7C943FF6D205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16B5CB-7C09-719F-106A-DB8ACB415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95B8ADAA-092E-030B-C2FB-B79BA800C985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4" name="Picture 6" descr="AWS x Azure x Google (GCP): Comparativo Plataformas Cloud">
            <a:extLst>
              <a:ext uri="{FF2B5EF4-FFF2-40B4-BE49-F238E27FC236}">
                <a16:creationId xmlns:a16="http://schemas.microsoft.com/office/drawing/2014/main" id="{511215C8-6252-AECD-9C22-0A84A92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72" y="883041"/>
            <a:ext cx="975360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27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6C87C-4A63-5343-2516-8C7E1F648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08B365E6-B435-19FC-F51E-1C732919828C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A3E90D-958E-1360-FC49-DFA311D7B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EAA67E86-E7F8-7992-4C41-3F352984F199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3" name="Picture 2" descr="IA vs. machine learning | Diferença entre inteligência artificial e machine  learning | AWS">
            <a:extLst>
              <a:ext uri="{FF2B5EF4-FFF2-40B4-BE49-F238E27FC236}">
                <a16:creationId xmlns:a16="http://schemas.microsoft.com/office/drawing/2014/main" id="{B552D826-5F59-F6F5-6764-B842E5CF7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789176"/>
            <a:ext cx="101631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Amazon Web Services – Wikipédia, a enciclopédia livre">
            <a:extLst>
              <a:ext uri="{FF2B5EF4-FFF2-40B4-BE49-F238E27FC236}">
                <a16:creationId xmlns:a16="http://schemas.microsoft.com/office/drawing/2014/main" id="{F3FBE432-4768-2EFE-BB6B-A9A6F78CA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77" y="992066"/>
            <a:ext cx="830167" cy="49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ertificação AWS Certified AI Practitioner | AWS Certification | AWS">
            <a:extLst>
              <a:ext uri="{FF2B5EF4-FFF2-40B4-BE49-F238E27FC236}">
                <a16:creationId xmlns:a16="http://schemas.microsoft.com/office/drawing/2014/main" id="{E53F0D3E-43FE-1C76-76AC-FF4224901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513" y="1032251"/>
            <a:ext cx="1214148" cy="12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3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49B6A-AB6E-2F8A-E54A-A0A57FE3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30DDFC2E-95F0-EDEC-EB6E-98AA02CD6883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6B8B8-04D2-AA70-F0A9-27049558F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755FAF0D-2B7A-7B8E-8B7C-F11A825CC01F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A56EFE-A892-804E-94A8-F6B02B04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596" y="867492"/>
            <a:ext cx="3210214" cy="23434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BD4DAAE-E7C2-C9C2-9595-68C9246819C4}"/>
              </a:ext>
            </a:extLst>
          </p:cNvPr>
          <p:cNvSpPr txBox="1"/>
          <p:nvPr/>
        </p:nvSpPr>
        <p:spPr>
          <a:xfrm>
            <a:off x="202438" y="935075"/>
            <a:ext cx="35043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aleway Medium" pitchFamily="2" charset="0"/>
              </a:rPr>
              <a:t>XaaS</a:t>
            </a:r>
            <a:r>
              <a:rPr lang="pt-BR" b="1" i="0" dirty="0">
                <a:effectLst/>
                <a:latin typeface="Raleway Medium" pitchFamily="2" charset="0"/>
              </a:rPr>
              <a:t> (</a:t>
            </a:r>
            <a:r>
              <a:rPr lang="pt-BR" i="0" dirty="0" err="1">
                <a:effectLst/>
                <a:latin typeface="Raleway Medium" pitchFamily="2" charset="0"/>
              </a:rPr>
              <a:t>Everything</a:t>
            </a:r>
            <a:r>
              <a:rPr lang="pt-BR" i="0" dirty="0">
                <a:effectLst/>
                <a:latin typeface="Raleway Medium" pitchFamily="2" charset="0"/>
              </a:rPr>
              <a:t> as a Service</a:t>
            </a:r>
            <a:r>
              <a:rPr lang="pt-BR" b="1" i="0" dirty="0">
                <a:effectLst/>
                <a:latin typeface="Raleway Medium" pitchFamily="2" charset="0"/>
              </a:rPr>
              <a:t>)</a:t>
            </a:r>
          </a:p>
          <a:p>
            <a:endParaRPr lang="pt-BR" dirty="0">
              <a:latin typeface="Raleway Medium" pitchFamily="2" charset="0"/>
            </a:endParaRPr>
          </a:p>
          <a:p>
            <a:r>
              <a:rPr lang="pt-BR" b="0" i="0" dirty="0">
                <a:effectLst/>
                <a:latin typeface="Raleway Medium" pitchFamily="2" charset="0"/>
              </a:rPr>
              <a:t>Termo formulado entre 2005 e 2009, teve sua popularização a partir de 2014. </a:t>
            </a:r>
          </a:p>
          <a:p>
            <a:endParaRPr lang="pt-BR" dirty="0">
              <a:latin typeface="Raleway Medium" pitchFamily="2" charset="0"/>
            </a:endParaRPr>
          </a:p>
          <a:p>
            <a:r>
              <a:rPr lang="pt-BR" b="0" i="0" dirty="0">
                <a:effectLst/>
                <a:latin typeface="Raleway Medium" pitchFamily="2" charset="0"/>
              </a:rPr>
              <a:t>Representando a entrega de qualquer tipo de serviço de TI como um serviço, acessível através da internet.</a:t>
            </a:r>
          </a:p>
          <a:p>
            <a:endParaRPr lang="pt-BR" dirty="0">
              <a:latin typeface="Raleway Medium" pitchFamily="2" charset="0"/>
            </a:endParaRPr>
          </a:p>
          <a:p>
            <a:r>
              <a:rPr lang="pt-BR" b="1" dirty="0">
                <a:latin typeface="Raleway Medium" pitchFamily="2" charset="0"/>
              </a:rPr>
              <a:t>Exemplos:</a:t>
            </a:r>
          </a:p>
          <a:p>
            <a:endParaRPr lang="pt-BR" dirty="0">
              <a:latin typeface="Raleway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>
                <a:latin typeface="Raleway Medium" pitchFamily="2" charset="0"/>
              </a:rPr>
              <a:t>CaaS</a:t>
            </a:r>
            <a:r>
              <a:rPr lang="pt-BR" b="1" dirty="0">
                <a:latin typeface="Raleway Medium" pitchFamily="2" charset="0"/>
              </a:rPr>
              <a:t> : </a:t>
            </a:r>
            <a:r>
              <a:rPr lang="pt-BR" dirty="0">
                <a:latin typeface="Raleway Medium" pitchFamily="2" charset="0"/>
              </a:rPr>
              <a:t>Comunicação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>
                <a:latin typeface="Raleway Medium" pitchFamily="2" charset="0"/>
              </a:rPr>
              <a:t>MaaS</a:t>
            </a:r>
            <a:r>
              <a:rPr lang="pt-BR" b="1" dirty="0">
                <a:latin typeface="Raleway Medium" pitchFamily="2" charset="0"/>
              </a:rPr>
              <a:t> : </a:t>
            </a:r>
            <a:r>
              <a:rPr lang="pt-BR" dirty="0">
                <a:latin typeface="Raleway Medium" pitchFamily="2" charset="0"/>
              </a:rPr>
              <a:t>Mobilidade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>
                <a:latin typeface="Raleway Medium" pitchFamily="2" charset="0"/>
              </a:rPr>
              <a:t>AIaaS</a:t>
            </a:r>
            <a:r>
              <a:rPr lang="pt-BR" b="1" dirty="0">
                <a:latin typeface="Raleway Medium" pitchFamily="2" charset="0"/>
              </a:rPr>
              <a:t> : </a:t>
            </a:r>
            <a:r>
              <a:rPr lang="pt-BR" dirty="0">
                <a:latin typeface="Raleway Medium" pitchFamily="2" charset="0"/>
              </a:rPr>
              <a:t>Inteligência Artificial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1C15637-B269-9641-F342-22E1FF39B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12" y="867492"/>
            <a:ext cx="4444376" cy="59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0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4BF3E-68EB-B8F8-2971-CDD7CCA3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D9AD5A78-175D-3977-E64A-8D4A5E14CC07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3E3C19-0484-7803-F171-E6DEBAB48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BB84FBA8-2B78-0ECF-A0A2-7D31DD155340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B2272F4A-F0A6-88FF-44B0-6152E4AEC91E}"/>
              </a:ext>
            </a:extLst>
          </p:cNvPr>
          <p:cNvSpPr/>
          <p:nvPr/>
        </p:nvSpPr>
        <p:spPr>
          <a:xfrm>
            <a:off x="402120" y="2351731"/>
            <a:ext cx="11333520" cy="31046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5070" indent="-51435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BR" sz="3000" strike="noStrike" spc="-1" dirty="0">
                <a:latin typeface="Raleway Medium" pitchFamily="2" charset="0"/>
              </a:rPr>
              <a:t>Evolução Histórica da Infraestrutura em Nuvem</a:t>
            </a:r>
          </a:p>
          <a:p>
            <a:pPr marL="515070" indent="-51435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BR" sz="3000" strike="noStrike" spc="-1" dirty="0">
                <a:latin typeface="Raleway Medium" pitchFamily="2" charset="0"/>
              </a:rPr>
              <a:t>Conceito e Fundamentos da Computação em Nuvem</a:t>
            </a:r>
          </a:p>
          <a:p>
            <a:pPr marL="515070" indent="-51435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BR" sz="3000" strike="noStrike" spc="-1" dirty="0">
                <a:latin typeface="Raleway Medium" pitchFamily="2" charset="0"/>
              </a:rPr>
              <a:t>Benefícios da Computação em Nuvem</a:t>
            </a:r>
          </a:p>
          <a:p>
            <a:pPr marL="515070" indent="-5143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BR" sz="3000" strike="noStrike" spc="-1" dirty="0">
                <a:latin typeface="Raleway Medium" pitchFamily="2" charset="0"/>
              </a:rPr>
              <a:t>Modelos de Serviço</a:t>
            </a:r>
            <a:r>
              <a:rPr lang="pt-BR" sz="3000" spc="-1" dirty="0">
                <a:latin typeface="Raleway Medium" pitchFamily="2" charset="0"/>
              </a:rPr>
              <a:t> em Nuvem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31D70F34-F214-4E71-7DBC-1E59BCEFA599}"/>
              </a:ext>
            </a:extLst>
          </p:cNvPr>
          <p:cNvSpPr txBox="1">
            <a:spLocks/>
          </p:cNvSpPr>
          <p:nvPr/>
        </p:nvSpPr>
        <p:spPr>
          <a:xfrm>
            <a:off x="456360" y="1391009"/>
            <a:ext cx="6648120" cy="96072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5000" spc="-1" dirty="0">
                <a:latin typeface="Raleway ExtraBold"/>
                <a:ea typeface="Raleway ExtraBold"/>
              </a:rPr>
              <a:t>Revisando</a:t>
            </a:r>
            <a:endParaRPr lang="fr-FR" sz="50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397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F1591-6704-14A1-4FFD-1C45141E4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03AC3A95-5235-F1AB-F61C-6975A4D67F9C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2569EB-27C2-E694-123B-E03DC0485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7FDC536E-C952-FF35-165D-5CF97DE5E2FB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3E6FB68-AC01-E665-3AFD-CD2690EB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75" y="1577340"/>
            <a:ext cx="2777490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B294CE5-BAD9-C9DF-D406-14281175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79" y="1577340"/>
            <a:ext cx="2588985" cy="36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962E446-1A00-38DA-0A9D-50B134312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250" y="1577340"/>
            <a:ext cx="2871134" cy="36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4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830D2-DEF1-3EE2-CF4F-A442549BE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455B4D-13B2-2CE2-9127-1E4A0C398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99" y="2707731"/>
            <a:ext cx="4168926" cy="746187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EC21EBBF-C125-2113-0EE4-0485839A9AD7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3A84936-26E2-35C0-F60C-946C2F888529}"/>
              </a:ext>
            </a:extLst>
          </p:cNvPr>
          <p:cNvSpPr txBox="1">
            <a:spLocks/>
          </p:cNvSpPr>
          <p:nvPr/>
        </p:nvSpPr>
        <p:spPr>
          <a:xfrm>
            <a:off x="1579297" y="1878952"/>
            <a:ext cx="606708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2500" b="1" spc="-1" dirty="0">
                <a:latin typeface="Raleway Medium"/>
                <a:ea typeface="Raleway Medium"/>
              </a:rPr>
              <a:t>Obrigado!</a:t>
            </a:r>
          </a:p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2500" spc="-1" dirty="0">
                <a:latin typeface="Raleway Medium"/>
              </a:rPr>
              <a:t>emmanoeljr@gmail..com</a:t>
            </a:r>
          </a:p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2500" spc="-1" dirty="0">
                <a:latin typeface="Raleway Medium"/>
              </a:rPr>
              <a:t>      emmanoelmonteiro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500" spc="-1" dirty="0">
                <a:latin typeface="Raleway Medium"/>
              </a:rPr>
              <a:t>      emmanoelmonteiro</a:t>
            </a:r>
            <a:endParaRPr lang="en-US" sz="2500" spc="-1" dirty="0">
              <a:latin typeface="OpenSymbol"/>
            </a:endParaRPr>
          </a:p>
        </p:txBody>
      </p:sp>
      <p:pic>
        <p:nvPicPr>
          <p:cNvPr id="7" name="Picture 2" descr="Tudo sobre LinkedIn - História e Notícias - Canaltech">
            <a:extLst>
              <a:ext uri="{FF2B5EF4-FFF2-40B4-BE49-F238E27FC236}">
                <a16:creationId xmlns:a16="http://schemas.microsoft.com/office/drawing/2014/main" id="{65AB63A5-A255-32F3-8020-CFDEC6788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823" y="2986636"/>
            <a:ext cx="372021" cy="3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nstagram – Wikipédia, a enciclopédia livre">
            <a:extLst>
              <a:ext uri="{FF2B5EF4-FFF2-40B4-BE49-F238E27FC236}">
                <a16:creationId xmlns:a16="http://schemas.microsoft.com/office/drawing/2014/main" id="{A70B6520-5534-7A60-7990-547DF765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824" y="3520034"/>
            <a:ext cx="372020" cy="37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46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753E9-B99E-B53B-8F45-29B9EA6F2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5A616D3D-1C54-08C0-D322-E860DE3CF33E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BC4F6C-A3F1-BE6A-B731-68BA57D79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28A13FC-3097-250B-7F67-BC214A85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7" y="1007173"/>
            <a:ext cx="3810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ogo Netflix - Conheça a história e baixe o Logotipo Netflix">
            <a:extLst>
              <a:ext uri="{FF2B5EF4-FFF2-40B4-BE49-F238E27FC236}">
                <a16:creationId xmlns:a16="http://schemas.microsoft.com/office/drawing/2014/main" id="{FC9CD171-69DF-BEF2-BE10-E809A9A9F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015" y="1007173"/>
            <a:ext cx="4389120" cy="184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Shopee – Wikipédia, a enciclopédia livre">
            <a:extLst>
              <a:ext uri="{FF2B5EF4-FFF2-40B4-BE49-F238E27FC236}">
                <a16:creationId xmlns:a16="http://schemas.microsoft.com/office/drawing/2014/main" id="{15279914-E0A7-626E-66E8-B8903D46E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01" y="3216592"/>
            <a:ext cx="1626364" cy="231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Nubank prepares full launch into Colombia - LatamList">
            <a:extLst>
              <a:ext uri="{FF2B5EF4-FFF2-40B4-BE49-F238E27FC236}">
                <a16:creationId xmlns:a16="http://schemas.microsoft.com/office/drawing/2014/main" id="{AE7A31DD-B624-9287-2BD0-C41D7B992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214" y="3285129"/>
            <a:ext cx="3852723" cy="272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Como Usar o Google Drive? Guia Completo de Como Acessar">
            <a:extLst>
              <a:ext uri="{FF2B5EF4-FFF2-40B4-BE49-F238E27FC236}">
                <a16:creationId xmlns:a16="http://schemas.microsoft.com/office/drawing/2014/main" id="{9EA2CD1A-212B-8C98-3F24-2B6D6E169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10" y="4233075"/>
            <a:ext cx="3153706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Logística Amazon: História, Aprendizados e Inovações">
            <a:extLst>
              <a:ext uri="{FF2B5EF4-FFF2-40B4-BE49-F238E27FC236}">
                <a16:creationId xmlns:a16="http://schemas.microsoft.com/office/drawing/2014/main" id="{0A90C40D-04A4-AA27-CD3B-45A93C8E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269" y="2290083"/>
            <a:ext cx="3122746" cy="180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6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ABCB9-FEF9-36CC-46FF-F8A303B7D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30357FC9-7EF2-2B36-9235-8A04CF158C1D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1E633A-0BC2-3139-FFD9-B7D053FE7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149261EA-CF47-F6DF-20B1-80553E84C621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86262C8-8F62-8A7B-8C39-C496B1AF0D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5" r="3548" b="16001"/>
          <a:stretch>
            <a:fillRect/>
          </a:stretch>
        </p:blipFill>
        <p:spPr>
          <a:xfrm>
            <a:off x="797687" y="1011698"/>
            <a:ext cx="10596626" cy="48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2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CE7818-572E-5268-C35E-CD00ABBB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098AA2EF-246F-3D45-0B50-7DDA751AB259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16CB8A-4EA6-62CE-3581-554530146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9F23827E-6653-9ACA-299D-EB727B5FDDDE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4" name="Picture 2" descr="AWS Inaugura Terceira Zona de Disponibilidade no Brasil - IPsense">
            <a:extLst>
              <a:ext uri="{FF2B5EF4-FFF2-40B4-BE49-F238E27FC236}">
                <a16:creationId xmlns:a16="http://schemas.microsoft.com/office/drawing/2014/main" id="{D34EA5CD-0252-B989-B7CA-5A4155C7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662" y="1190625"/>
            <a:ext cx="72009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mazon Web Services – Wikipédia, a enciclopédia livre">
            <a:extLst>
              <a:ext uri="{FF2B5EF4-FFF2-40B4-BE49-F238E27FC236}">
                <a16:creationId xmlns:a16="http://schemas.microsoft.com/office/drawing/2014/main" id="{78A3A11E-0456-24BB-4D53-11F9DB49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51" y="1015074"/>
            <a:ext cx="1051393" cy="62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4C82467-D804-8482-79F5-568A52433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31" y="2689324"/>
            <a:ext cx="3633777" cy="28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36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BC323-3E9E-8C18-6658-4C61AD319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56CBD386-5A85-631F-B908-335B00B92B32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8739D1-5BC0-6B68-765E-D50BB9DFE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51D86B76-9037-514D-2B80-248CBCFC0946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3" name="Picture 2" descr="On premise vs cloud: qual a diferença e como escolher">
            <a:extLst>
              <a:ext uri="{FF2B5EF4-FFF2-40B4-BE49-F238E27FC236}">
                <a16:creationId xmlns:a16="http://schemas.microsoft.com/office/drawing/2014/main" id="{0E87292A-7791-A30B-E52E-64085A11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813" y="1015582"/>
            <a:ext cx="7050374" cy="528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F4C210C-CD17-DEBA-946C-CCEB9CCC9EE6}"/>
              </a:ext>
            </a:extLst>
          </p:cNvPr>
          <p:cNvSpPr txBox="1"/>
          <p:nvPr/>
        </p:nvSpPr>
        <p:spPr>
          <a:xfrm>
            <a:off x="9767342" y="2038106"/>
            <a:ext cx="2209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1D35"/>
                </a:solidFill>
                <a:effectLst/>
                <a:latin typeface="Raleway Medium" pitchFamily="2" charset="0"/>
              </a:rPr>
              <a:t>É um ambiente de </a:t>
            </a:r>
            <a:r>
              <a:rPr lang="pt-BR" b="1" i="0" dirty="0">
                <a:solidFill>
                  <a:srgbClr val="001D35"/>
                </a:solidFill>
                <a:effectLst/>
                <a:latin typeface="Raleway Medium" pitchFamily="2" charset="0"/>
              </a:rPr>
              <a:t>computação em nuvem dedicado a uma única organização</a:t>
            </a:r>
            <a:r>
              <a:rPr lang="pt-BR" b="0" i="0" dirty="0">
                <a:solidFill>
                  <a:srgbClr val="001D35"/>
                </a:solidFill>
                <a:effectLst/>
                <a:latin typeface="Raleway Medium" pitchFamily="2" charset="0"/>
              </a:rPr>
              <a:t>, onde todos os recursos de hardware e software são exclusivos e acessíveis apenas por essa organização</a:t>
            </a:r>
            <a:endParaRPr lang="pt-BR" dirty="0">
              <a:latin typeface="Raleway Medium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248BDAB-3652-B8B4-8DB7-302EA61C6AE3}"/>
              </a:ext>
            </a:extLst>
          </p:cNvPr>
          <p:cNvSpPr txBox="1"/>
          <p:nvPr/>
        </p:nvSpPr>
        <p:spPr>
          <a:xfrm>
            <a:off x="214858" y="2038106"/>
            <a:ext cx="2209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1D35"/>
                </a:solidFill>
                <a:latin typeface="Raleway Medium" pitchFamily="2" charset="0"/>
              </a:rPr>
              <a:t>É</a:t>
            </a:r>
            <a:r>
              <a:rPr lang="pt-BR" b="0" i="0" dirty="0">
                <a:solidFill>
                  <a:srgbClr val="001D35"/>
                </a:solidFill>
                <a:effectLst/>
                <a:latin typeface="Raleway Medium" pitchFamily="2" charset="0"/>
              </a:rPr>
              <a:t> refere-se a um sistema de TI onde todos os recursos, como software, hardware, servidores e dados, são </a:t>
            </a:r>
            <a:r>
              <a:rPr lang="pt-BR" b="1" i="0" dirty="0">
                <a:solidFill>
                  <a:srgbClr val="001D35"/>
                </a:solidFill>
                <a:effectLst/>
                <a:latin typeface="Raleway Medium" pitchFamily="2" charset="0"/>
              </a:rPr>
              <a:t>mantidos dentro das instalações físicas da empresa</a:t>
            </a:r>
            <a:endParaRPr lang="pt-BR" b="1" dirty="0"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644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AB510-1A41-B63E-FAED-44C6534E3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32F4A1EC-FFFB-0EAA-5D45-F8DA8BAC2654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B41605-8280-8C0E-FCC5-E32EF4B02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6ADE74AA-E051-EA96-0019-D519EF15DFA2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868F80-7DC0-6D0E-CB8E-9C3F55B2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3" y="1455927"/>
            <a:ext cx="11601634" cy="48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6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04347-DF88-FEC7-FF68-1C98B69A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988AF5CA-FDCF-F65E-19C2-C7E99B7B3315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35EE81-03CE-E759-474A-AAACAB3ED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64897B9C-C548-CA5E-FF4F-4DA781A5C353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3" name="Picture 4" descr="Computação em Nuvem para a Sefaz SE">
            <a:extLst>
              <a:ext uri="{FF2B5EF4-FFF2-40B4-BE49-F238E27FC236}">
                <a16:creationId xmlns:a16="http://schemas.microsoft.com/office/drawing/2014/main" id="{858335D1-ADB3-78CD-F158-23040309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586" y="1442650"/>
            <a:ext cx="8613109" cy="436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17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ABEE3-BF16-188C-945F-9A739D25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202CA45C-4FF1-91C0-BCC7-8389E70A89B6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456D93-FA98-A988-81E8-DF816928F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DE139548-FDAB-B07A-857B-89BD5621BBB8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1026" name="Picture 2" descr="Conheça Os 3 Modelos Cloud: IaaS, PaaS E SaaS | Tecnomega TI | Cloud  Computing">
            <a:extLst>
              <a:ext uri="{FF2B5EF4-FFF2-40B4-BE49-F238E27FC236}">
                <a16:creationId xmlns:a16="http://schemas.microsoft.com/office/drawing/2014/main" id="{3529B2AE-94CC-8EBB-4497-EBC577F7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74" y="1588676"/>
            <a:ext cx="9283795" cy="433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etflix | Dublapédia | Fandom">
            <a:extLst>
              <a:ext uri="{FF2B5EF4-FFF2-40B4-BE49-F238E27FC236}">
                <a16:creationId xmlns:a16="http://schemas.microsoft.com/office/drawing/2014/main" id="{38ED6418-EE58-5166-9FA7-B630754F7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129" y="2013163"/>
            <a:ext cx="1398240" cy="6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mail torna 2 ferramentas open source; importar e-mails fica mais fácil">
            <a:extLst>
              <a:ext uri="{FF2B5EF4-FFF2-40B4-BE49-F238E27FC236}">
                <a16:creationId xmlns:a16="http://schemas.microsoft.com/office/drawing/2014/main" id="{C400B290-17BA-B6B2-8F06-870CC8B5E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125" y="2013163"/>
            <a:ext cx="2170389" cy="89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op 10 things you probably did not know about Azure | by Rajesh Rajamani |  CloudForDummies | Medium">
            <a:extLst>
              <a:ext uri="{FF2B5EF4-FFF2-40B4-BE49-F238E27FC236}">
                <a16:creationId xmlns:a16="http://schemas.microsoft.com/office/drawing/2014/main" id="{350C2565-D856-F121-BA71-BFA7091C5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616" y="4985872"/>
            <a:ext cx="1250898" cy="6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mazon Web Services – Wikipédia, a enciclopédia livre">
            <a:extLst>
              <a:ext uri="{FF2B5EF4-FFF2-40B4-BE49-F238E27FC236}">
                <a16:creationId xmlns:a16="http://schemas.microsoft.com/office/drawing/2014/main" id="{D15339C2-9CCC-43BA-74B4-CBB21398D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909" y="4846623"/>
            <a:ext cx="830167" cy="49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mo manter UP Apps gratuitas no Heroku - Coffops">
            <a:extLst>
              <a:ext uri="{FF2B5EF4-FFF2-40B4-BE49-F238E27FC236}">
                <a16:creationId xmlns:a16="http://schemas.microsoft.com/office/drawing/2014/main" id="{DB17F65D-FA74-B5FC-6AD8-65F78775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249" y="3318744"/>
            <a:ext cx="1000876" cy="118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etting Started with Google App Engine: A Complete Guide with Hands-On  Examples | by Arindam Das | Medium">
            <a:extLst>
              <a:ext uri="{FF2B5EF4-FFF2-40B4-BE49-F238E27FC236}">
                <a16:creationId xmlns:a16="http://schemas.microsoft.com/office/drawing/2014/main" id="{92967A3A-91ED-7FDA-72B6-9D5E0E35B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998" y="3882213"/>
            <a:ext cx="1417228" cy="6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zure Cloud Services | Sysvine Technologies">
            <a:extLst>
              <a:ext uri="{FF2B5EF4-FFF2-40B4-BE49-F238E27FC236}">
                <a16:creationId xmlns:a16="http://schemas.microsoft.com/office/drawing/2014/main" id="{8D0CA99D-1876-2355-A79C-0BF61CF1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125" y="3236852"/>
            <a:ext cx="985747" cy="71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5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FC0972-86B9-7AF3-0D22-CF1D98BB4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360BB434-6E7C-CCF2-2F16-0E70BEF62BA9}"/>
              </a:ext>
            </a:extLst>
          </p:cNvPr>
          <p:cNvSpPr txBox="1">
            <a:spLocks/>
          </p:cNvSpPr>
          <p:nvPr/>
        </p:nvSpPr>
        <p:spPr>
          <a:xfrm>
            <a:off x="-143953" y="6475464"/>
            <a:ext cx="3811078" cy="3319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00" spc="-1" dirty="0">
                <a:solidFill>
                  <a:schemeClr val="dk1"/>
                </a:solidFill>
                <a:latin typeface="Raleway Medium"/>
                <a:ea typeface="Raleway Medium"/>
              </a:rPr>
              <a:t>Prof. Msc. Emmanoel Monteiro | </a:t>
            </a:r>
            <a:r>
              <a:rPr lang="en" sz="1000" spc="-1" dirty="0">
                <a:solidFill>
                  <a:schemeClr val="dk1"/>
                </a:solidFill>
                <a:latin typeface="Raleway Medium"/>
              </a:rPr>
              <a:t>emmanoeljr@gmail.com</a:t>
            </a:r>
            <a:endParaRPr lang="en-US" sz="1000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245E8A-140C-4753-CB03-DE5651B75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9" y="6457182"/>
            <a:ext cx="1854679" cy="331965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723D565F-209B-2A5B-B68C-D4CD06ABA62C}"/>
              </a:ext>
            </a:extLst>
          </p:cNvPr>
          <p:cNvSpPr/>
          <p:nvPr/>
        </p:nvSpPr>
        <p:spPr>
          <a:xfrm>
            <a:off x="245268" y="312578"/>
            <a:ext cx="3974307" cy="458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-1" dirty="0">
                <a:solidFill>
                  <a:srgbClr val="002060"/>
                </a:solidFill>
                <a:latin typeface="Raleway ExtraBold"/>
                <a:ea typeface="Raleway ExtraBold"/>
              </a:rPr>
              <a:t>Modelos de Implantação</a:t>
            </a:r>
            <a:endParaRPr lang="pt-BR" sz="22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3" name="Picture 4" descr="Diferenças entre SaaS, PaaS e IaaS">
            <a:extLst>
              <a:ext uri="{FF2B5EF4-FFF2-40B4-BE49-F238E27FC236}">
                <a16:creationId xmlns:a16="http://schemas.microsoft.com/office/drawing/2014/main" id="{D776B209-03D1-8FB0-2ACD-39940B7F9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40" y="1025916"/>
            <a:ext cx="87249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417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3885</TotalTime>
  <Words>363</Words>
  <Application>Microsoft Office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OpenSymbol</vt:lpstr>
      <vt:lpstr>Raleway ExtraBold</vt:lpstr>
      <vt:lpstr>Raleway Medium</vt:lpstr>
      <vt:lpstr>Symbol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Rosane Gonçalves Theophilo</dc:creator>
  <dc:description/>
  <cp:lastModifiedBy>Emmanoel Monteiro</cp:lastModifiedBy>
  <cp:revision>107</cp:revision>
  <dcterms:created xsi:type="dcterms:W3CDTF">2021-01-06T12:35:36Z</dcterms:created>
  <dcterms:modified xsi:type="dcterms:W3CDTF">2025-08-20T23:08:55Z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